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Halant"/>
      <p:bold r:id="rId19"/>
    </p:embeddedFont>
    <p:embeddedFont>
      <p:font typeface="Inter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11" Type="http://schemas.openxmlformats.org/officeDocument/2006/relationships/slide" Target="slides/slide5.xml"/><Relationship Id="rId22" Type="http://schemas.openxmlformats.org/officeDocument/2006/relationships/font" Target="fonts/Inter-italic.fntdata"/><Relationship Id="rId10" Type="http://schemas.openxmlformats.org/officeDocument/2006/relationships/slide" Target="slides/slide4.xml"/><Relationship Id="rId21" Type="http://schemas.openxmlformats.org/officeDocument/2006/relationships/font" Target="fonts/Inter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Inter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Halant-bold.fntdata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28353215d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28353215d5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28353215d5_0_7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g328353215d5_0_7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28353215d5_0_6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g328353215d5_0_6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28353215d5_0_6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328353215d5_0_6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28353215d5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28353215d5_0_1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28353215d5_0_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28353215d5_0_4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28353215d5_0_4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328353215d5_0_4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28353215d5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28353215d5_0_2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28353215d5_0_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28353215d5_0_5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28353215d5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328353215d5_0_3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28353215d5_0_5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28353215d5_0_5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28353215d5_0_6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328353215d5_0_6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hyperlink" Target="https://www.ushmm.org/antisemitism/holocaust-denial-and-distortion/explaining-holocaust-denial" TargetMode="External"/><Relationship Id="rId5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hyperlink" Target="https://encyclopedia.ushmm.org/content/en/film/liberation-of-auschwitz-belongings-of-victims" TargetMode="External"/><Relationship Id="rId5" Type="http://schemas.openxmlformats.org/officeDocument/2006/relationships/hyperlink" Target="https://encyclopedia.ushmm.org/content/en/film/liberation-of-auschwitz-child-survivors" TargetMode="External"/><Relationship Id="rId6" Type="http://schemas.openxmlformats.org/officeDocument/2006/relationships/hyperlink" Target="https://encyclopedia.ushmm.org/content/en/film/liberation-of-dachau" TargetMode="External"/><Relationship Id="rId7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0" name="Google Shape;130;p25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1" name="Google Shape;131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2" name="Google Shape;132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3" name="Google Shape;133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4" name="Google Shape;134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5" name="Google Shape;135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6" name="Google Shape;136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7" name="Google Shape;137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38" name="Google Shape;138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9" name="Google Shape;139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0" name="Google Shape;140;p25"/>
          <p:cNvSpPr txBox="1"/>
          <p:nvPr/>
        </p:nvSpPr>
        <p:spPr>
          <a:xfrm>
            <a:off x="2104132" y="878064"/>
            <a:ext cx="7040100" cy="26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LIBERATION &amp; THE AFTERMATH OF THE HOLOCAUST</a:t>
            </a:r>
            <a:endParaRPr sz="100"/>
          </a:p>
        </p:txBody>
      </p:sp>
      <p:sp>
        <p:nvSpPr>
          <p:cNvPr id="141" name="Google Shape;141;p25"/>
          <p:cNvSpPr txBox="1"/>
          <p:nvPr/>
        </p:nvSpPr>
        <p:spPr>
          <a:xfrm>
            <a:off x="2316976" y="3458604"/>
            <a:ext cx="63126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8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World at War</a:t>
            </a:r>
            <a:endParaRPr sz="700"/>
          </a:p>
        </p:txBody>
      </p:sp>
      <p:sp>
        <p:nvSpPr>
          <p:cNvPr id="142" name="Google Shape;142;p25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2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44" name="Google Shape;144;p25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5" name="Google Shape;145;p2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4"/>
          <p:cNvSpPr txBox="1"/>
          <p:nvPr/>
        </p:nvSpPr>
        <p:spPr>
          <a:xfrm>
            <a:off x="2773625" y="1062200"/>
            <a:ext cx="55974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Holocaust highlighted the urgent need for a Jewish homeland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the UN Partition Plan (1947) the United Nations proposed dividing Palestine into separate Jewish and Arab states, with Jerusalem as an international city.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Jewish leaders accepted the plan, but many Arab leaders rejected it, leading to tensions and conflict.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Declaration of Independence (May 14, 1948) – David Ben-Gurion announced the establishment of the State of Israel.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next day, neighboring Arab countries attacked Israel, starting the Arab-Israeli War of 1948.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"/>
              <a:buChar char="●"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creation of Israel led to ongoing regional conflicts, Palestinian displacement, and major geopolitical changes in the Middle East.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8" name="Google Shape;328;p34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9" name="Google Shape;329;p3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30" name="Google Shape;330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1" name="Google Shape;331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2" name="Google Shape;332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3" name="Google Shape;333;p3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34" name="Google Shape;334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5" name="Google Shape;335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36" name="Google Shape;336;p34"/>
          <p:cNvSpPr txBox="1"/>
          <p:nvPr/>
        </p:nvSpPr>
        <p:spPr>
          <a:xfrm>
            <a:off x="2533023" y="285750"/>
            <a:ext cx="5334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CREATION OF ISRAEL</a:t>
            </a:r>
            <a:endParaRPr sz="300"/>
          </a:p>
        </p:txBody>
      </p:sp>
      <p:grpSp>
        <p:nvGrpSpPr>
          <p:cNvPr id="337" name="Google Shape;337;p3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38" name="Google Shape;338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39" name="Google Shape;339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" name="Google Shape;340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1" name="Google Shape;341;p3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342" name="Google Shape;342;p34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43" name="Google Shape;34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6972" y="250025"/>
            <a:ext cx="1806843" cy="37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4"/>
          <p:cNvSpPr txBox="1"/>
          <p:nvPr/>
        </p:nvSpPr>
        <p:spPr>
          <a:xfrm>
            <a:off x="102325" y="3984525"/>
            <a:ext cx="37248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“February 1956 Map of UN Partition Plan for Palestine, adopted 29 Nov 1947, with boundary of previous UNSCOP partition plan added in green,” Public Domain.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5"/>
          <p:cNvSpPr/>
          <p:nvPr/>
        </p:nvSpPr>
        <p:spPr>
          <a:xfrm>
            <a:off x="-1310350" y="-4007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0" name="Google Shape;350;p35"/>
          <p:cNvSpPr txBox="1"/>
          <p:nvPr/>
        </p:nvSpPr>
        <p:spPr>
          <a:xfrm>
            <a:off x="1202228" y="595150"/>
            <a:ext cx="6590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HOLOCAUST DENIAL</a:t>
            </a:r>
            <a:endParaRPr sz="3400"/>
          </a:p>
        </p:txBody>
      </p:sp>
      <p:sp>
        <p:nvSpPr>
          <p:cNvPr id="351" name="Google Shape;351;p35"/>
          <p:cNvSpPr txBox="1"/>
          <p:nvPr/>
        </p:nvSpPr>
        <p:spPr>
          <a:xfrm>
            <a:off x="376237" y="1295588"/>
            <a:ext cx="5256000" cy="3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b="1"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 </a:t>
            </a:r>
            <a:r>
              <a:rPr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Watch the video clip of historian Deborah E. Lipstadt, Dorot Professor of Modern Jewish History &amp; Holocaust Studies at Emory University discuss Holocaust Denial and answer the questions.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SzPts val="600"/>
              <a:buNone/>
            </a:pPr>
            <a:r>
              <a:rPr lang="en" sz="23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Holocaust Denial Video</a:t>
            </a:r>
            <a:r>
              <a:rPr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SzPts val="600"/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SzPts val="600"/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52" name="Google Shape;352;p35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53" name="Google Shape;353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54" name="Google Shape;354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5" name="Google Shape;355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6" name="Google Shape;356;p35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57" name="Google Shape;357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8" name="Google Shape;358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59" name="Google Shape;359;p3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60" name="Google Shape;360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61" name="Google Shape;361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" name="Google Shape;362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3" name="Google Shape;363;p3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 sz="700"/>
            </a:p>
          </p:txBody>
        </p:sp>
      </p:grpSp>
      <p:sp>
        <p:nvSpPr>
          <p:cNvPr id="364" name="Google Shape;364;p35"/>
          <p:cNvSpPr/>
          <p:nvPr/>
        </p:nvSpPr>
        <p:spPr>
          <a:xfrm>
            <a:off x="6800850" y="3071030"/>
            <a:ext cx="3657600" cy="1238891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65" name="Google Shape;365;p35"/>
          <p:cNvPicPr preferRelativeResize="0"/>
          <p:nvPr/>
        </p:nvPicPr>
        <p:blipFill rotWithShape="1">
          <a:blip r:embed="rId5">
            <a:alphaModFix/>
          </a:blip>
          <a:srcRect b="0" l="24656" r="24641" t="0"/>
          <a:stretch/>
        </p:blipFill>
        <p:spPr>
          <a:xfrm>
            <a:off x="6067325" y="1220252"/>
            <a:ext cx="2386273" cy="313687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6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1" name="Google Shape;371;p36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 sz="700"/>
          </a:p>
        </p:txBody>
      </p:sp>
      <p:grpSp>
        <p:nvGrpSpPr>
          <p:cNvPr id="372" name="Google Shape;372;p3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73" name="Google Shape;373;p3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4" name="Google Shape;374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3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6" name="Google Shape;376;p3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377" name="Google Shape;377;p36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8" name="Google Shape;378;p36"/>
          <p:cNvSpPr txBox="1"/>
          <p:nvPr/>
        </p:nvSpPr>
        <p:spPr>
          <a:xfrm>
            <a:off x="604825" y="2210000"/>
            <a:ext cx="3735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Why is it so important to confront Holocaust denial?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79" name="Google Shape;379;p3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80" name="Google Shape;380;p3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1" name="Google Shape;381;p3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2" name="Google Shape;382;p3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3" name="Google Shape;383;p3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84" name="Google Shape;384;p3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5" name="Google Shape;385;p3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86" name="Google Shape;386;p36"/>
          <p:cNvGrpSpPr/>
          <p:nvPr/>
        </p:nvGrpSpPr>
        <p:grpSpPr>
          <a:xfrm>
            <a:off x="5417846" y="1146257"/>
            <a:ext cx="2944583" cy="2296282"/>
            <a:chOff x="5376825" y="1512437"/>
            <a:chExt cx="3094350" cy="2481394"/>
          </a:xfrm>
        </p:grpSpPr>
        <p:sp>
          <p:nvSpPr>
            <p:cNvPr id="387" name="Google Shape;387;p36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6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36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36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36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36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36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94" name="Google Shape;394;p3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5" name="Google Shape;395;p36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/>
        </p:nvSpPr>
        <p:spPr>
          <a:xfrm>
            <a:off x="895670" y="1981390"/>
            <a:ext cx="73527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did the Holocaust impact Jewish communities and global affairs immediately and in the modern era?</a:t>
            </a:r>
            <a:endParaRPr sz="2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26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p2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3" name="Google Shape;15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4" name="Google Shape;15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55" name="Google Shape;15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Google Shape;156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57" name="Google Shape;15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8" name="Google Shape;15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9" name="Google Shape;159;p26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160" name="Google Shape;160;p2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61" name="Google Shape;16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2" name="Google Shape;16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4" name="Google Shape;164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65" name="Google Shape;165;p26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/>
          <p:nvPr/>
        </p:nvSpPr>
        <p:spPr>
          <a:xfrm>
            <a:off x="772950" y="1224400"/>
            <a:ext cx="75981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Germans realized defeat was approaching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Germans deported as many remaining Jews as they could find to death camps or forced them on death marches 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○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Brutal treks 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○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Prisoners were shot for minor infractions, such as stopping or falling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Nazis tried to destroy evidence of camps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○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Dismantled gas chambers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○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Burned documents 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7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2" name="Google Shape;172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73" name="Google Shape;173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4" name="Google Shape;174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5" name="Google Shape;175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6" name="Google Shape;176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77" name="Google Shape;177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8" name="Google Shape;178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9" name="Google Shape;179;p27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END OF THE WAR</a:t>
            </a:r>
            <a:endParaRPr sz="700"/>
          </a:p>
        </p:txBody>
      </p:sp>
      <p:grpSp>
        <p:nvGrpSpPr>
          <p:cNvPr id="180" name="Google Shape;180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81" name="Google Shape;181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82" name="Google Shape;182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4" name="Google Shape;184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85" name="Google Shape;185;p27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/>
        </p:nvSpPr>
        <p:spPr>
          <a:xfrm>
            <a:off x="391950" y="1224400"/>
            <a:ext cx="45723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Camps were liberated by Allied forces as World War II ended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○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Prisoners were freed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○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Horrific conditions were discovered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First camp to be liberated was Majdanek in summer 1944 by the Soviets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Auschwitz, the largest killing center, liberated by Soviets January 27, 1945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28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2" name="Google Shape;192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93" name="Google Shape;193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94" name="Google Shape;194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95" name="Google Shape;195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6" name="Google Shape;196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97" name="Google Shape;197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8" name="Google Shape;198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99" name="Google Shape;199;p28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LIBERATION</a:t>
            </a:r>
            <a:endParaRPr sz="700"/>
          </a:p>
        </p:txBody>
      </p:sp>
      <p:grpSp>
        <p:nvGrpSpPr>
          <p:cNvPr id="200" name="Google Shape;200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01" name="Google Shape;201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2" name="Google Shape;202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05" name="Google Shape;205;p28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06" name="Google Shape;20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7225" y="1114162"/>
            <a:ext cx="3471457" cy="26103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8"/>
          <p:cNvSpPr txBox="1"/>
          <p:nvPr/>
        </p:nvSpPr>
        <p:spPr>
          <a:xfrm>
            <a:off x="5166400" y="3690100"/>
            <a:ext cx="33531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Library of Congress, “Five starving men in a concentration camp encountered by US soldiers during liberation,” January 1, 1945. Public Domain.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/>
          <p:nvPr/>
        </p:nvSpPr>
        <p:spPr>
          <a:xfrm>
            <a:off x="-1310350" y="-4007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3" name="Google Shape;213;p29"/>
          <p:cNvSpPr txBox="1"/>
          <p:nvPr/>
        </p:nvSpPr>
        <p:spPr>
          <a:xfrm>
            <a:off x="1202228" y="290350"/>
            <a:ext cx="6590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LIBERATION FOOTAGE</a:t>
            </a:r>
            <a:endParaRPr sz="3400"/>
          </a:p>
        </p:txBody>
      </p:sp>
      <p:sp>
        <p:nvSpPr>
          <p:cNvPr id="214" name="Google Shape;214;p29"/>
          <p:cNvSpPr txBox="1"/>
          <p:nvPr/>
        </p:nvSpPr>
        <p:spPr>
          <a:xfrm>
            <a:off x="300037" y="1143188"/>
            <a:ext cx="5256000" cy="3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b="1"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 </a:t>
            </a:r>
            <a:r>
              <a:rPr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Watch three clips of the liberation of Auschwitz and Dachau. Complete the Notice, Wonder, Think chart for each clip.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rtl="0" algn="l">
              <a:spcBef>
                <a:spcPts val="500"/>
              </a:spcBef>
              <a:spcAft>
                <a:spcPts val="0"/>
              </a:spcAft>
              <a:buSzPts val="2000"/>
              <a:buFont typeface="Inter"/>
              <a:buChar char="●"/>
            </a:pPr>
            <a:r>
              <a:rPr lang="en" sz="20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Liberation of Auschwitz: Belongings of Victims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Inter"/>
              <a:buChar char="●"/>
            </a:pPr>
            <a:r>
              <a:rPr lang="en" sz="20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5"/>
              </a:rPr>
              <a:t>Liberation of Auschwitz: Child Survivors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Inter"/>
              <a:buChar char="●"/>
            </a:pPr>
            <a:r>
              <a:rPr lang="en" sz="20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6"/>
              </a:rPr>
              <a:t>Liberation of Dachau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SzPts val="600"/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SzPts val="600"/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15" name="Google Shape;215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16" name="Google Shape;216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17" name="Google Shape;217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18" name="Google Shape;218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9" name="Google Shape;219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20" name="Google Shape;220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1" name="Google Shape;221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22" name="Google Shape;222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23" name="Google Shape;223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24" name="Google Shape;224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/>
            </a:p>
          </p:txBody>
        </p:sp>
      </p:grpSp>
      <p:sp>
        <p:nvSpPr>
          <p:cNvPr id="227" name="Google Shape;227;p29"/>
          <p:cNvSpPr/>
          <p:nvPr/>
        </p:nvSpPr>
        <p:spPr>
          <a:xfrm>
            <a:off x="6800850" y="3071030"/>
            <a:ext cx="3657600" cy="1238891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28" name="Google Shape;228;p29"/>
          <p:cNvPicPr preferRelativeResize="0"/>
          <p:nvPr/>
        </p:nvPicPr>
        <p:blipFill rotWithShape="1">
          <a:blip r:embed="rId7">
            <a:alphaModFix/>
          </a:blip>
          <a:srcRect b="0" l="24498" r="24314" t="0"/>
          <a:stretch/>
        </p:blipFill>
        <p:spPr>
          <a:xfrm>
            <a:off x="5657850" y="906450"/>
            <a:ext cx="2463923" cy="320835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4" name="Google Shape;234;p30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 sz="700"/>
          </a:p>
        </p:txBody>
      </p:sp>
      <p:grpSp>
        <p:nvGrpSpPr>
          <p:cNvPr id="235" name="Google Shape;235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36" name="Google Shape;236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7" name="Google Shape;237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9" name="Google Shape;239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40" name="Google Shape;240;p30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1" name="Google Shape;241;p30"/>
          <p:cNvSpPr txBox="1"/>
          <p:nvPr/>
        </p:nvSpPr>
        <p:spPr>
          <a:xfrm>
            <a:off x="223826" y="1448000"/>
            <a:ext cx="47037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AutoNum type="arabicPeriod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Why do you think military forces documented their discoveries at the camps?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AutoNum type="arabicPeriod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shocked you the most from the footage? Why?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2" name="Google Shape;242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3" name="Google Shape;243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4" name="Google Shape;244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5" name="Google Shape;245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6" name="Google Shape;246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47" name="Google Shape;247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8" name="Google Shape;248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49" name="Google Shape;249;p30"/>
          <p:cNvGrpSpPr/>
          <p:nvPr/>
        </p:nvGrpSpPr>
        <p:grpSpPr>
          <a:xfrm>
            <a:off x="5417846" y="1146257"/>
            <a:ext cx="2944583" cy="2296282"/>
            <a:chOff x="5376825" y="1512437"/>
            <a:chExt cx="3094350" cy="2481394"/>
          </a:xfrm>
        </p:grpSpPr>
        <p:sp>
          <p:nvSpPr>
            <p:cNvPr id="250" name="Google Shape;250;p30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30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30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30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30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30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30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57" name="Google Shape;257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8" name="Google Shape;258;p30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1"/>
          <p:cNvSpPr txBox="1"/>
          <p:nvPr/>
        </p:nvSpPr>
        <p:spPr>
          <a:xfrm>
            <a:off x="260575" y="1046900"/>
            <a:ext cx="50682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Took place from November 20, 1945 to October 1, 1946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Held by the International Military Tribunal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Germany’s top leaders tried for Nazi Germany’s crimes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Crimes against peace, crimes against humanity, war crimes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total, 199 </a:t>
            </a: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defendants</a:t>
            </a: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tried at Nuremberg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161 convicted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37 sentenced to death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4" name="Google Shape;264;p31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5" name="Google Shape;265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66" name="Google Shape;266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67" name="Google Shape;267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68" name="Google Shape;268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9" name="Google Shape;269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70" name="Google Shape;270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1" name="Google Shape;271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72" name="Google Shape;272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73" name="Google Shape;273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74" name="Google Shape;274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6" name="Google Shape;276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77" name="Google Shape;277;p31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78" name="Google Shape;27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3924" y="1148437"/>
            <a:ext cx="4518351" cy="269757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1"/>
          <p:cNvSpPr txBox="1"/>
          <p:nvPr/>
        </p:nvSpPr>
        <p:spPr>
          <a:xfrm>
            <a:off x="5378925" y="3735200"/>
            <a:ext cx="29334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Diana Denny, “Drawing of Nuremberg Trials,” circa 1946, Library of Congress.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0" name="Google Shape;280;p31"/>
          <p:cNvSpPr txBox="1"/>
          <p:nvPr/>
        </p:nvSpPr>
        <p:spPr>
          <a:xfrm>
            <a:off x="1276990" y="2857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NUREMBERG TRIALS</a:t>
            </a:r>
            <a:endParaRPr sz="7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2"/>
          <p:cNvSpPr txBox="1"/>
          <p:nvPr/>
        </p:nvSpPr>
        <p:spPr>
          <a:xfrm>
            <a:off x="772950" y="1224400"/>
            <a:ext cx="7598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During trials lasting from 1945-1949, total of 31,651 Nazi war criminals were tried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Hundreds of thousands involved never brought to justice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Quickwrite: Why do you think so many were never put on trial?</a:t>
            </a:r>
            <a:endParaRPr b="1"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6" name="Google Shape;286;p32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7" name="Google Shape;287;p3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88" name="Google Shape;288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9" name="Google Shape;289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0" name="Google Shape;290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1" name="Google Shape;291;p3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92" name="Google Shape;292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3" name="Google Shape;293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4" name="Google Shape;294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95" name="Google Shape;295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6" name="Google Shape;296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8" name="Google Shape;298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99" name="Google Shape;299;p32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0" name="Google Shape;300;p32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BROUGHT TO JUSTICE?</a:t>
            </a:r>
            <a:endParaRPr sz="7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3"/>
          <p:cNvSpPr txBox="1"/>
          <p:nvPr/>
        </p:nvSpPr>
        <p:spPr>
          <a:xfrm>
            <a:off x="3488775" y="995800"/>
            <a:ext cx="4882200" cy="34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Many feared to return home because of rampant anti-Semitism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Some faced violence upon return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Kielce, Poland, violence broke out when Polish beat and killed over 40 Jews in 1946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Vast numbers went to displaced persons camps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These camps were often established at the sites of former concentration camps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Many fled Europe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Over 80,000 went to US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33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7" name="Google Shape;307;p33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08" name="Google Shape;308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09" name="Google Shape;309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0" name="Google Shape;310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1" name="Google Shape;311;p33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12" name="Google Shape;312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3" name="Google Shape;313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14" name="Google Shape;314;p33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15" name="Google Shape;315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16" name="Google Shape;316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8" name="Google Shape;318;p33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319" name="Google Shape;319;p33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33"/>
          <p:cNvSpPr txBox="1"/>
          <p:nvPr/>
        </p:nvSpPr>
        <p:spPr>
          <a:xfrm>
            <a:off x="1276990" y="438150"/>
            <a:ext cx="65901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WHAT HAPPENED TO THE SURVIVORS?</a:t>
            </a:r>
            <a:endParaRPr sz="100"/>
          </a:p>
        </p:txBody>
      </p:sp>
      <p:pic>
        <p:nvPicPr>
          <p:cNvPr id="321" name="Google Shape;32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0350" y="1037275"/>
            <a:ext cx="1766467" cy="2637963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3"/>
          <p:cNvSpPr txBox="1"/>
          <p:nvPr/>
        </p:nvSpPr>
        <p:spPr>
          <a:xfrm>
            <a:off x="160400" y="3727050"/>
            <a:ext cx="33681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Zoltan Kluger, “A Jewish Brigade soldier and nurses of the Jewish Agency taking care of Jewish refugee children in Florence, Italy,” 1944.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